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38" r:id="rId1"/>
  </p:sldMasterIdLst>
  <p:sldIdLst>
    <p:sldId id="256" r:id="rId2"/>
    <p:sldId id="257" r:id="rId3"/>
    <p:sldId id="258" r:id="rId4"/>
    <p:sldId id="259" r:id="rId5"/>
    <p:sldId id="260" r:id="rId6"/>
    <p:sldId id="279" r:id="rId7"/>
    <p:sldId id="271" r:id="rId8"/>
    <p:sldId id="278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5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MX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90E-7E4C-B891-0BBE4B60BD51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90E-7E4C-B891-0BBE4B60BD51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90E-7E4C-B891-0BBE4B60BD51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90E-7E4C-B891-0BBE4B60BD51}"/>
              </c:ext>
            </c:extLst>
          </c:dPt>
          <c:dPt>
            <c:idx val="4"/>
            <c:bubble3D val="0"/>
            <c:spPr>
              <a:gradFill>
                <a:gsLst>
                  <a:gs pos="100000">
                    <a:schemeClr val="accent5">
                      <a:lumMod val="60000"/>
                      <a:lumOff val="40000"/>
                    </a:schemeClr>
                  </a:gs>
                  <a:gs pos="0">
                    <a:schemeClr val="accent5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90E-7E4C-B891-0BBE4B60BD51}"/>
              </c:ext>
            </c:extLst>
          </c:dPt>
          <c:dPt>
            <c:idx val="5"/>
            <c:bubble3D val="0"/>
            <c:spPr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0">
                    <a:schemeClr val="accent6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90E-7E4C-B891-0BBE4B60BD51}"/>
              </c:ext>
            </c:extLst>
          </c:dPt>
          <c:dLbls>
            <c:dLbl>
              <c:idx val="0"/>
              <c:layout>
                <c:manualLayout>
                  <c:x val="-6.2720298987644821E-2"/>
                  <c:y val="-4.2393462965470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0E-7E4C-B891-0BBE4B60BD51}"/>
                </c:ext>
              </c:extLst>
            </c:dLbl>
            <c:dLbl>
              <c:idx val="1"/>
              <c:layout>
                <c:manualLayout>
                  <c:x val="5.5839001799714003E-2"/>
                  <c:y val="-4.714025503936556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0E-7E4C-B891-0BBE4B60BD51}"/>
                </c:ext>
              </c:extLst>
            </c:dLbl>
            <c:dLbl>
              <c:idx val="2"/>
              <c:layout>
                <c:manualLayout>
                  <c:x val="4.9461323755399536E-2"/>
                  <c:y val="4.436838594949546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0E-7E4C-B891-0BBE4B60BD51}"/>
                </c:ext>
              </c:extLst>
            </c:dLbl>
            <c:dLbl>
              <c:idx val="3"/>
              <c:layout>
                <c:manualLayout>
                  <c:x val="4.0011587275125111E-2"/>
                  <c:y val="8.9375076309977569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0E-7E4C-B891-0BBE4B60BD51}"/>
                </c:ext>
              </c:extLst>
            </c:dLbl>
            <c:dLbl>
              <c:idx val="4"/>
              <c:layout>
                <c:manualLayout>
                  <c:x val="3.2211817883541466E-2"/>
                  <c:y val="8.769480328014546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0E-7E4C-B891-0BBE4B60BD51}"/>
                </c:ext>
              </c:extLst>
            </c:dLbl>
            <c:dLbl>
              <c:idx val="5"/>
              <c:layout>
                <c:manualLayout>
                  <c:x val="1.4064380719933243E-2"/>
                  <c:y val="5.5400213128057062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90E-7E4C-B891-0BBE4B60BD5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Hoja1!$A$2:$A$7</c:f>
              <c:strCache>
                <c:ptCount val="6"/>
                <c:pt idx="0">
                  <c:v>Limpieza y organización de datos</c:v>
                </c:pt>
                <c:pt idx="1">
                  <c:v>Búsqueda de conjuntos de datos</c:v>
                </c:pt>
                <c:pt idx="2">
                  <c:v>Minería de datos</c:v>
                </c:pt>
                <c:pt idx="3">
                  <c:v>Construcción de conjuntos de entrenamiento</c:v>
                </c:pt>
                <c:pt idx="4">
                  <c:v>Entrenamiento de modelos</c:v>
                </c:pt>
                <c:pt idx="5">
                  <c:v>Otros</c:v>
                </c:pt>
              </c:strCache>
            </c:strRef>
          </c:cat>
          <c:val>
            <c:numRef>
              <c:f>Hoja1!$B$2:$B$7</c:f>
              <c:numCache>
                <c:formatCode>0%</c:formatCode>
                <c:ptCount val="6"/>
                <c:pt idx="0">
                  <c:v>0.6</c:v>
                </c:pt>
                <c:pt idx="1">
                  <c:v>0.19</c:v>
                </c:pt>
                <c:pt idx="2">
                  <c:v>0.09</c:v>
                </c:pt>
                <c:pt idx="3">
                  <c:v>0.03</c:v>
                </c:pt>
                <c:pt idx="4">
                  <c:v>0.04</c:v>
                </c:pt>
                <c:pt idx="5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90E-7E4C-B891-0BBE4B60BD51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4917384268926017"/>
          <c:y val="7.0164895998325538E-2"/>
          <c:w val="0.44383857924381198"/>
          <c:h val="0.85967020800334892"/>
        </c:manualLayout>
      </c:layout>
      <c:overlay val="0"/>
      <c:spPr>
        <a:solidFill>
          <a:schemeClr val="bg1">
            <a:lumMod val="9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showDLblsOverMax val="0"/>
  </c:chart>
  <c:spPr>
    <a:solidFill>
      <a:schemeClr val="bg1">
        <a:lumMod val="9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379228-575F-430E-9AF3-82DB118C8FA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BAA0D3BE-AD99-4775-8762-2509500A5A3C}">
      <dgm:prSet custT="1"/>
      <dgm:spPr/>
      <dgm:t>
        <a:bodyPr/>
        <a:lstStyle/>
        <a:p>
          <a:r>
            <a:rPr lang="en-US" sz="1800" i="0" dirty="0"/>
            <a:t>Lagos de </a:t>
          </a:r>
          <a:r>
            <a:rPr lang="en-US" sz="1800" i="0" dirty="0" err="1"/>
            <a:t>datos</a:t>
          </a:r>
          <a:r>
            <a:rPr lang="en-US" sz="1800" i="0" dirty="0"/>
            <a:t> </a:t>
          </a:r>
          <a:r>
            <a:rPr lang="en-US" sz="1800" i="1" dirty="0"/>
            <a:t>vs</a:t>
          </a:r>
          <a:r>
            <a:rPr lang="en-US" sz="1800" i="0" dirty="0"/>
            <a:t> </a:t>
          </a:r>
          <a:r>
            <a:rPr lang="en-US" sz="1800" i="0" dirty="0" err="1"/>
            <a:t>pantanos</a:t>
          </a:r>
          <a:r>
            <a:rPr lang="en-US" sz="1800" i="0" dirty="0"/>
            <a:t> y silos de </a:t>
          </a:r>
          <a:r>
            <a:rPr lang="en-US" sz="1800" i="0" dirty="0" err="1"/>
            <a:t>datos</a:t>
          </a:r>
          <a:endParaRPr lang="en-US" sz="1800" dirty="0"/>
        </a:p>
      </dgm:t>
    </dgm:pt>
    <dgm:pt modelId="{6C8BDAEB-3BC0-43EF-804E-A3AC38E0D2D3}" type="parTrans" cxnId="{84DCA87D-BC09-4DE1-89D7-E980DFD6A4D5}">
      <dgm:prSet/>
      <dgm:spPr/>
      <dgm:t>
        <a:bodyPr/>
        <a:lstStyle/>
        <a:p>
          <a:endParaRPr lang="en-US"/>
        </a:p>
      </dgm:t>
    </dgm:pt>
    <dgm:pt modelId="{07A9F6B2-0F02-4B61-88D4-2C766C5F3848}" type="sibTrans" cxnId="{84DCA87D-BC09-4DE1-89D7-E980DFD6A4D5}">
      <dgm:prSet/>
      <dgm:spPr/>
      <dgm:t>
        <a:bodyPr/>
        <a:lstStyle/>
        <a:p>
          <a:endParaRPr lang="en-US"/>
        </a:p>
      </dgm:t>
    </dgm:pt>
    <dgm:pt modelId="{F3B9FBDF-764C-4801-BBE3-1F1D85D48091}">
      <dgm:prSet custT="1"/>
      <dgm:spPr/>
      <dgm:t>
        <a:bodyPr/>
        <a:lstStyle/>
        <a:p>
          <a:r>
            <a:rPr lang="es-ES_tradnl" sz="1800" b="0" i="0" dirty="0"/>
            <a:t>La adopción de la inteligencia artificial en las empresas</a:t>
          </a:r>
          <a:endParaRPr lang="en-US" sz="1800" dirty="0"/>
        </a:p>
      </dgm:t>
    </dgm:pt>
    <dgm:pt modelId="{864E4CA6-3733-48AC-932B-A7A81D4B00D1}" type="parTrans" cxnId="{263141CA-E3F1-417C-B044-70126E8110A0}">
      <dgm:prSet/>
      <dgm:spPr/>
      <dgm:t>
        <a:bodyPr/>
        <a:lstStyle/>
        <a:p>
          <a:endParaRPr lang="en-US"/>
        </a:p>
      </dgm:t>
    </dgm:pt>
    <dgm:pt modelId="{16B94B2C-1AA9-4F6C-9454-E45428A83B2D}" type="sibTrans" cxnId="{263141CA-E3F1-417C-B044-70126E8110A0}">
      <dgm:prSet/>
      <dgm:spPr/>
      <dgm:t>
        <a:bodyPr/>
        <a:lstStyle/>
        <a:p>
          <a:endParaRPr lang="en-US"/>
        </a:p>
      </dgm:t>
    </dgm:pt>
    <dgm:pt modelId="{4927825E-411B-454D-8C06-AA87464E2671}">
      <dgm:prSet custT="1"/>
      <dgm:spPr/>
      <dgm:t>
        <a:bodyPr/>
        <a:lstStyle/>
        <a:p>
          <a:r>
            <a:rPr lang="es-ES_tradnl" sz="1800" b="0" i="0" dirty="0"/>
            <a:t>Mejorar la experiencia del cliente/usuario</a:t>
          </a:r>
          <a:endParaRPr lang="en-US" sz="1800" i="0" dirty="0"/>
        </a:p>
      </dgm:t>
    </dgm:pt>
    <dgm:pt modelId="{10A4B81B-8ED8-43B2-9A1E-25BD8705838A}" type="parTrans" cxnId="{E0B61BBC-BF48-47A0-A9F8-0E6E9289271C}">
      <dgm:prSet/>
      <dgm:spPr/>
      <dgm:t>
        <a:bodyPr/>
        <a:lstStyle/>
        <a:p>
          <a:endParaRPr lang="en-US"/>
        </a:p>
      </dgm:t>
    </dgm:pt>
    <dgm:pt modelId="{19874D67-D3FD-4C6F-9B34-6B04EA50B3E5}" type="sibTrans" cxnId="{E0B61BBC-BF48-47A0-A9F8-0E6E9289271C}">
      <dgm:prSet/>
      <dgm:spPr/>
      <dgm:t>
        <a:bodyPr/>
        <a:lstStyle/>
        <a:p>
          <a:endParaRPr lang="en-US"/>
        </a:p>
      </dgm:t>
    </dgm:pt>
    <dgm:pt modelId="{7394DD70-B6CF-4DA7-8F36-3AB5F7A13BE5}">
      <dgm:prSet custT="1"/>
      <dgm:spPr/>
      <dgm:t>
        <a:bodyPr/>
        <a:lstStyle/>
        <a:p>
          <a:r>
            <a:rPr lang="es-MX" sz="1800" b="0" i="0" dirty="0"/>
            <a:t>Análisis de datos no estructurados y redes sociales</a:t>
          </a:r>
          <a:endParaRPr lang="en-US" sz="1800" dirty="0"/>
        </a:p>
      </dgm:t>
    </dgm:pt>
    <dgm:pt modelId="{5F2E2065-B800-4D41-8715-D8040D55BC52}" type="parTrans" cxnId="{68C2CABB-511E-497A-B13B-7EEABCB56AF0}">
      <dgm:prSet/>
      <dgm:spPr/>
      <dgm:t>
        <a:bodyPr/>
        <a:lstStyle/>
        <a:p>
          <a:endParaRPr lang="en-US"/>
        </a:p>
      </dgm:t>
    </dgm:pt>
    <dgm:pt modelId="{487A56CF-7E0C-431D-8B8F-631AA3C38FD9}" type="sibTrans" cxnId="{68C2CABB-511E-497A-B13B-7EEABCB56AF0}">
      <dgm:prSet/>
      <dgm:spPr/>
      <dgm:t>
        <a:bodyPr/>
        <a:lstStyle/>
        <a:p>
          <a:endParaRPr lang="en-US"/>
        </a:p>
      </dgm:t>
    </dgm:pt>
    <dgm:pt modelId="{3B7237D7-563B-4D04-A7E4-CEFB59C79AB1}" type="pres">
      <dgm:prSet presAssocID="{1E379228-575F-430E-9AF3-82DB118C8FA8}" presName="root" presStyleCnt="0">
        <dgm:presLayoutVars>
          <dgm:dir/>
          <dgm:resizeHandles val="exact"/>
        </dgm:presLayoutVars>
      </dgm:prSet>
      <dgm:spPr/>
    </dgm:pt>
    <dgm:pt modelId="{489CA52E-427C-414F-89A1-2F707AC17BD6}" type="pres">
      <dgm:prSet presAssocID="{1E379228-575F-430E-9AF3-82DB118C8FA8}" presName="container" presStyleCnt="0">
        <dgm:presLayoutVars>
          <dgm:dir/>
          <dgm:resizeHandles val="exact"/>
        </dgm:presLayoutVars>
      </dgm:prSet>
      <dgm:spPr/>
    </dgm:pt>
    <dgm:pt modelId="{F858B1AF-9D2E-4FC9-999E-C8309B808499}" type="pres">
      <dgm:prSet presAssocID="{BAA0D3BE-AD99-4775-8762-2509500A5A3C}" presName="compNode" presStyleCnt="0"/>
      <dgm:spPr/>
    </dgm:pt>
    <dgm:pt modelId="{3F4DBE51-4BB1-4A34-A568-D8E1269FCB41}" type="pres">
      <dgm:prSet presAssocID="{BAA0D3BE-AD99-4775-8762-2509500A5A3C}" presName="iconBgRect" presStyleLbl="bgShp" presStyleIdx="0" presStyleCnt="4"/>
      <dgm:spPr>
        <a:solidFill>
          <a:schemeClr val="tx1">
            <a:lumMod val="75000"/>
            <a:lumOff val="25000"/>
          </a:schemeClr>
        </a:solidFill>
      </dgm:spPr>
    </dgm:pt>
    <dgm:pt modelId="{C2CB5625-DFF9-4A89-B7DF-D0499AE81602}" type="pres">
      <dgm:prSet presAssocID="{BAA0D3BE-AD99-4775-8762-2509500A5A3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e de datos"/>
        </a:ext>
      </dgm:extLst>
    </dgm:pt>
    <dgm:pt modelId="{96D3C475-F86F-42CB-9D5A-898A37B55F17}" type="pres">
      <dgm:prSet presAssocID="{BAA0D3BE-AD99-4775-8762-2509500A5A3C}" presName="spaceRect" presStyleCnt="0"/>
      <dgm:spPr/>
    </dgm:pt>
    <dgm:pt modelId="{C35CF3BA-3327-42E3-8F81-0A67EA527D7D}" type="pres">
      <dgm:prSet presAssocID="{BAA0D3BE-AD99-4775-8762-2509500A5A3C}" presName="textRect" presStyleLbl="revTx" presStyleIdx="0" presStyleCnt="4">
        <dgm:presLayoutVars>
          <dgm:chMax val="1"/>
          <dgm:chPref val="1"/>
        </dgm:presLayoutVars>
      </dgm:prSet>
      <dgm:spPr/>
    </dgm:pt>
    <dgm:pt modelId="{FF4B24BA-9471-424D-9ED3-5A1ABDE02AB1}" type="pres">
      <dgm:prSet presAssocID="{07A9F6B2-0F02-4B61-88D4-2C766C5F3848}" presName="sibTrans" presStyleLbl="sibTrans2D1" presStyleIdx="0" presStyleCnt="0"/>
      <dgm:spPr/>
    </dgm:pt>
    <dgm:pt modelId="{A80405A9-9377-4168-965A-807FF6872E48}" type="pres">
      <dgm:prSet presAssocID="{F3B9FBDF-764C-4801-BBE3-1F1D85D48091}" presName="compNode" presStyleCnt="0"/>
      <dgm:spPr/>
    </dgm:pt>
    <dgm:pt modelId="{0FC35D77-09AE-4483-946A-D5FF4BE8C1F7}" type="pres">
      <dgm:prSet presAssocID="{F3B9FBDF-764C-4801-BBE3-1F1D85D48091}" presName="iconBgRect" presStyleLbl="bgShp" presStyleIdx="1" presStyleCnt="4"/>
      <dgm:spPr>
        <a:solidFill>
          <a:schemeClr val="tx1">
            <a:lumMod val="75000"/>
            <a:lumOff val="25000"/>
          </a:schemeClr>
        </a:solidFill>
      </dgm:spPr>
    </dgm:pt>
    <dgm:pt modelId="{A3BF3C4D-78D3-4323-B0C4-8F9F56835A2E}" type="pres">
      <dgm:prSet presAssocID="{F3B9FBDF-764C-4801-BBE3-1F1D85D4809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9992267C-568A-4394-9E19-E2C4545C9F2A}" type="pres">
      <dgm:prSet presAssocID="{F3B9FBDF-764C-4801-BBE3-1F1D85D48091}" presName="spaceRect" presStyleCnt="0"/>
      <dgm:spPr/>
    </dgm:pt>
    <dgm:pt modelId="{97FBC460-4C3A-4C73-BD5B-DA02DED3FD37}" type="pres">
      <dgm:prSet presAssocID="{F3B9FBDF-764C-4801-BBE3-1F1D85D48091}" presName="textRect" presStyleLbl="revTx" presStyleIdx="1" presStyleCnt="4">
        <dgm:presLayoutVars>
          <dgm:chMax val="1"/>
          <dgm:chPref val="1"/>
        </dgm:presLayoutVars>
      </dgm:prSet>
      <dgm:spPr/>
    </dgm:pt>
    <dgm:pt modelId="{5644C3DD-79B2-4AF3-AE79-B26F9CB0A4E9}" type="pres">
      <dgm:prSet presAssocID="{16B94B2C-1AA9-4F6C-9454-E45428A83B2D}" presName="sibTrans" presStyleLbl="sibTrans2D1" presStyleIdx="0" presStyleCnt="0"/>
      <dgm:spPr/>
    </dgm:pt>
    <dgm:pt modelId="{6F710993-3758-4507-BDBC-4987C0CB111B}" type="pres">
      <dgm:prSet presAssocID="{4927825E-411B-454D-8C06-AA87464E2671}" presName="compNode" presStyleCnt="0"/>
      <dgm:spPr/>
    </dgm:pt>
    <dgm:pt modelId="{DEEFEE4C-09B3-457A-8C56-3E824F83C20F}" type="pres">
      <dgm:prSet presAssocID="{4927825E-411B-454D-8C06-AA87464E2671}" presName="iconBgRect" presStyleLbl="bgShp" presStyleIdx="2" presStyleCnt="4"/>
      <dgm:spPr>
        <a:solidFill>
          <a:schemeClr val="tx1">
            <a:lumMod val="75000"/>
            <a:lumOff val="25000"/>
          </a:schemeClr>
        </a:solidFill>
      </dgm:spPr>
    </dgm:pt>
    <dgm:pt modelId="{3229E079-C5CF-4BFE-937B-C6307858B595}" type="pres">
      <dgm:prSet presAssocID="{4927825E-411B-454D-8C06-AA87464E267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84114B3D-10D9-42CD-A5FA-0404A612B652}" type="pres">
      <dgm:prSet presAssocID="{4927825E-411B-454D-8C06-AA87464E2671}" presName="spaceRect" presStyleCnt="0"/>
      <dgm:spPr/>
    </dgm:pt>
    <dgm:pt modelId="{0D6DCDA8-15BE-40F1-902C-39A09C0B85C5}" type="pres">
      <dgm:prSet presAssocID="{4927825E-411B-454D-8C06-AA87464E2671}" presName="textRect" presStyleLbl="revTx" presStyleIdx="2" presStyleCnt="4">
        <dgm:presLayoutVars>
          <dgm:chMax val="1"/>
          <dgm:chPref val="1"/>
        </dgm:presLayoutVars>
      </dgm:prSet>
      <dgm:spPr/>
    </dgm:pt>
    <dgm:pt modelId="{425B38E5-9E75-478B-AAAA-C9558B604A3F}" type="pres">
      <dgm:prSet presAssocID="{19874D67-D3FD-4C6F-9B34-6B04EA50B3E5}" presName="sibTrans" presStyleLbl="sibTrans2D1" presStyleIdx="0" presStyleCnt="0"/>
      <dgm:spPr/>
    </dgm:pt>
    <dgm:pt modelId="{34EBB18D-2620-4112-855F-951E4F7F6BB4}" type="pres">
      <dgm:prSet presAssocID="{7394DD70-B6CF-4DA7-8F36-3AB5F7A13BE5}" presName="compNode" presStyleCnt="0"/>
      <dgm:spPr/>
    </dgm:pt>
    <dgm:pt modelId="{69EE222C-B19A-4CB2-A1DC-A7FD42C330F7}" type="pres">
      <dgm:prSet presAssocID="{7394DD70-B6CF-4DA7-8F36-3AB5F7A13BE5}" presName="iconBgRect" presStyleLbl="bgShp" presStyleIdx="3" presStyleCnt="4"/>
      <dgm:spPr>
        <a:solidFill>
          <a:schemeClr val="tx1">
            <a:lumMod val="75000"/>
            <a:lumOff val="25000"/>
          </a:schemeClr>
        </a:solidFill>
      </dgm:spPr>
    </dgm:pt>
    <dgm:pt modelId="{F80616FB-13F2-4A24-B5C1-3CD4C068A738}" type="pres">
      <dgm:prSet presAssocID="{7394DD70-B6CF-4DA7-8F36-3AB5F7A13B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E77E7803-00E5-42D9-8C82-0EA2AE8304BA}" type="pres">
      <dgm:prSet presAssocID="{7394DD70-B6CF-4DA7-8F36-3AB5F7A13BE5}" presName="spaceRect" presStyleCnt="0"/>
      <dgm:spPr/>
    </dgm:pt>
    <dgm:pt modelId="{B78BACE3-D03B-4915-9A83-C2A1E8FD6300}" type="pres">
      <dgm:prSet presAssocID="{7394DD70-B6CF-4DA7-8F36-3AB5F7A13BE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BA35305-B1B9-4ABB-9698-9F50AE5BB9AF}" type="presOf" srcId="{7394DD70-B6CF-4DA7-8F36-3AB5F7A13BE5}" destId="{B78BACE3-D03B-4915-9A83-C2A1E8FD6300}" srcOrd="0" destOrd="0" presId="urn:microsoft.com/office/officeart/2018/2/layout/IconCircleList"/>
    <dgm:cxn modelId="{A734C82D-D5EC-4863-BCBA-02BA5861A879}" type="presOf" srcId="{4927825E-411B-454D-8C06-AA87464E2671}" destId="{0D6DCDA8-15BE-40F1-902C-39A09C0B85C5}" srcOrd="0" destOrd="0" presId="urn:microsoft.com/office/officeart/2018/2/layout/IconCircleList"/>
    <dgm:cxn modelId="{18268836-4E32-4832-A78A-D40FBA1E1522}" type="presOf" srcId="{07A9F6B2-0F02-4B61-88D4-2C766C5F3848}" destId="{FF4B24BA-9471-424D-9ED3-5A1ABDE02AB1}" srcOrd="0" destOrd="0" presId="urn:microsoft.com/office/officeart/2018/2/layout/IconCircleList"/>
    <dgm:cxn modelId="{93CE4A57-4407-4C07-B82D-54BF12E1A4F7}" type="presOf" srcId="{19874D67-D3FD-4C6F-9B34-6B04EA50B3E5}" destId="{425B38E5-9E75-478B-AAAA-C9558B604A3F}" srcOrd="0" destOrd="0" presId="urn:microsoft.com/office/officeart/2018/2/layout/IconCircleList"/>
    <dgm:cxn modelId="{84DCA87D-BC09-4DE1-89D7-E980DFD6A4D5}" srcId="{1E379228-575F-430E-9AF3-82DB118C8FA8}" destId="{BAA0D3BE-AD99-4775-8762-2509500A5A3C}" srcOrd="0" destOrd="0" parTransId="{6C8BDAEB-3BC0-43EF-804E-A3AC38E0D2D3}" sibTransId="{07A9F6B2-0F02-4B61-88D4-2C766C5F3848}"/>
    <dgm:cxn modelId="{68C2CABB-511E-497A-B13B-7EEABCB56AF0}" srcId="{1E379228-575F-430E-9AF3-82DB118C8FA8}" destId="{7394DD70-B6CF-4DA7-8F36-3AB5F7A13BE5}" srcOrd="3" destOrd="0" parTransId="{5F2E2065-B800-4D41-8715-D8040D55BC52}" sibTransId="{487A56CF-7E0C-431D-8B8F-631AA3C38FD9}"/>
    <dgm:cxn modelId="{E0B61BBC-BF48-47A0-A9F8-0E6E9289271C}" srcId="{1E379228-575F-430E-9AF3-82DB118C8FA8}" destId="{4927825E-411B-454D-8C06-AA87464E2671}" srcOrd="2" destOrd="0" parTransId="{10A4B81B-8ED8-43B2-9A1E-25BD8705838A}" sibTransId="{19874D67-D3FD-4C6F-9B34-6B04EA50B3E5}"/>
    <dgm:cxn modelId="{6CAF64C9-AD70-49D0-899A-F9A1F71B18FE}" type="presOf" srcId="{BAA0D3BE-AD99-4775-8762-2509500A5A3C}" destId="{C35CF3BA-3327-42E3-8F81-0A67EA527D7D}" srcOrd="0" destOrd="0" presId="urn:microsoft.com/office/officeart/2018/2/layout/IconCircleList"/>
    <dgm:cxn modelId="{263141CA-E3F1-417C-B044-70126E8110A0}" srcId="{1E379228-575F-430E-9AF3-82DB118C8FA8}" destId="{F3B9FBDF-764C-4801-BBE3-1F1D85D48091}" srcOrd="1" destOrd="0" parTransId="{864E4CA6-3733-48AC-932B-A7A81D4B00D1}" sibTransId="{16B94B2C-1AA9-4F6C-9454-E45428A83B2D}"/>
    <dgm:cxn modelId="{672B9BEB-6234-4E78-8540-863197DCF3C9}" type="presOf" srcId="{1E379228-575F-430E-9AF3-82DB118C8FA8}" destId="{3B7237D7-563B-4D04-A7E4-CEFB59C79AB1}" srcOrd="0" destOrd="0" presId="urn:microsoft.com/office/officeart/2018/2/layout/IconCircleList"/>
    <dgm:cxn modelId="{0814A2EB-44C6-4C89-8E62-F5A5F3938FC4}" type="presOf" srcId="{F3B9FBDF-764C-4801-BBE3-1F1D85D48091}" destId="{97FBC460-4C3A-4C73-BD5B-DA02DED3FD37}" srcOrd="0" destOrd="0" presId="urn:microsoft.com/office/officeart/2018/2/layout/IconCircleList"/>
    <dgm:cxn modelId="{E64D6AFA-6EE3-4D55-80FD-04FD70BB8916}" type="presOf" srcId="{16B94B2C-1AA9-4F6C-9454-E45428A83B2D}" destId="{5644C3DD-79B2-4AF3-AE79-B26F9CB0A4E9}" srcOrd="0" destOrd="0" presId="urn:microsoft.com/office/officeart/2018/2/layout/IconCircleList"/>
    <dgm:cxn modelId="{5DF9685D-3726-431B-B091-EB7BD6FE2DB4}" type="presParOf" srcId="{3B7237D7-563B-4D04-A7E4-CEFB59C79AB1}" destId="{489CA52E-427C-414F-89A1-2F707AC17BD6}" srcOrd="0" destOrd="0" presId="urn:microsoft.com/office/officeart/2018/2/layout/IconCircleList"/>
    <dgm:cxn modelId="{1679E294-2C00-4D69-A13B-B1195F213036}" type="presParOf" srcId="{489CA52E-427C-414F-89A1-2F707AC17BD6}" destId="{F858B1AF-9D2E-4FC9-999E-C8309B808499}" srcOrd="0" destOrd="0" presId="urn:microsoft.com/office/officeart/2018/2/layout/IconCircleList"/>
    <dgm:cxn modelId="{6B07B615-42B3-4221-9B53-68F9B19A05E5}" type="presParOf" srcId="{F858B1AF-9D2E-4FC9-999E-C8309B808499}" destId="{3F4DBE51-4BB1-4A34-A568-D8E1269FCB41}" srcOrd="0" destOrd="0" presId="urn:microsoft.com/office/officeart/2018/2/layout/IconCircleList"/>
    <dgm:cxn modelId="{FA290478-78EE-4423-9970-04659BCCA62B}" type="presParOf" srcId="{F858B1AF-9D2E-4FC9-999E-C8309B808499}" destId="{C2CB5625-DFF9-4A89-B7DF-D0499AE81602}" srcOrd="1" destOrd="0" presId="urn:microsoft.com/office/officeart/2018/2/layout/IconCircleList"/>
    <dgm:cxn modelId="{7D4D8ADC-6323-44EE-87F2-7BB2CA5F96B7}" type="presParOf" srcId="{F858B1AF-9D2E-4FC9-999E-C8309B808499}" destId="{96D3C475-F86F-42CB-9D5A-898A37B55F17}" srcOrd="2" destOrd="0" presId="urn:microsoft.com/office/officeart/2018/2/layout/IconCircleList"/>
    <dgm:cxn modelId="{66860E8D-9841-4623-8E8E-693757912BFC}" type="presParOf" srcId="{F858B1AF-9D2E-4FC9-999E-C8309B808499}" destId="{C35CF3BA-3327-42E3-8F81-0A67EA527D7D}" srcOrd="3" destOrd="0" presId="urn:microsoft.com/office/officeart/2018/2/layout/IconCircleList"/>
    <dgm:cxn modelId="{6D4C5430-9A55-4B34-BD78-7AC8CF01C977}" type="presParOf" srcId="{489CA52E-427C-414F-89A1-2F707AC17BD6}" destId="{FF4B24BA-9471-424D-9ED3-5A1ABDE02AB1}" srcOrd="1" destOrd="0" presId="urn:microsoft.com/office/officeart/2018/2/layout/IconCircleList"/>
    <dgm:cxn modelId="{A94A8F26-45C3-412C-AEC9-7383176FAD0F}" type="presParOf" srcId="{489CA52E-427C-414F-89A1-2F707AC17BD6}" destId="{A80405A9-9377-4168-965A-807FF6872E48}" srcOrd="2" destOrd="0" presId="urn:microsoft.com/office/officeart/2018/2/layout/IconCircleList"/>
    <dgm:cxn modelId="{D0397358-1554-44B2-A837-6ABD6F6B6319}" type="presParOf" srcId="{A80405A9-9377-4168-965A-807FF6872E48}" destId="{0FC35D77-09AE-4483-946A-D5FF4BE8C1F7}" srcOrd="0" destOrd="0" presId="urn:microsoft.com/office/officeart/2018/2/layout/IconCircleList"/>
    <dgm:cxn modelId="{8D9F6DEE-062E-43C2-BFE3-BE783257FFBC}" type="presParOf" srcId="{A80405A9-9377-4168-965A-807FF6872E48}" destId="{A3BF3C4D-78D3-4323-B0C4-8F9F56835A2E}" srcOrd="1" destOrd="0" presId="urn:microsoft.com/office/officeart/2018/2/layout/IconCircleList"/>
    <dgm:cxn modelId="{E3807438-03F6-4EFE-A474-2A603A334F42}" type="presParOf" srcId="{A80405A9-9377-4168-965A-807FF6872E48}" destId="{9992267C-568A-4394-9E19-E2C4545C9F2A}" srcOrd="2" destOrd="0" presId="urn:microsoft.com/office/officeart/2018/2/layout/IconCircleList"/>
    <dgm:cxn modelId="{72EAE9D4-E1DD-4517-ABB2-5C3E6606A10A}" type="presParOf" srcId="{A80405A9-9377-4168-965A-807FF6872E48}" destId="{97FBC460-4C3A-4C73-BD5B-DA02DED3FD37}" srcOrd="3" destOrd="0" presId="urn:microsoft.com/office/officeart/2018/2/layout/IconCircleList"/>
    <dgm:cxn modelId="{C18A998C-2F5C-4B63-90A3-86BC58680527}" type="presParOf" srcId="{489CA52E-427C-414F-89A1-2F707AC17BD6}" destId="{5644C3DD-79B2-4AF3-AE79-B26F9CB0A4E9}" srcOrd="3" destOrd="0" presId="urn:microsoft.com/office/officeart/2018/2/layout/IconCircleList"/>
    <dgm:cxn modelId="{676CA89A-7780-413F-BDED-C528D6F23C6E}" type="presParOf" srcId="{489CA52E-427C-414F-89A1-2F707AC17BD6}" destId="{6F710993-3758-4507-BDBC-4987C0CB111B}" srcOrd="4" destOrd="0" presId="urn:microsoft.com/office/officeart/2018/2/layout/IconCircleList"/>
    <dgm:cxn modelId="{42AA7BA9-F643-40F4-97EA-8CB3B8210E77}" type="presParOf" srcId="{6F710993-3758-4507-BDBC-4987C0CB111B}" destId="{DEEFEE4C-09B3-457A-8C56-3E824F83C20F}" srcOrd="0" destOrd="0" presId="urn:microsoft.com/office/officeart/2018/2/layout/IconCircleList"/>
    <dgm:cxn modelId="{D41960CE-8ED5-4D78-83BB-2310C949F613}" type="presParOf" srcId="{6F710993-3758-4507-BDBC-4987C0CB111B}" destId="{3229E079-C5CF-4BFE-937B-C6307858B595}" srcOrd="1" destOrd="0" presId="urn:microsoft.com/office/officeart/2018/2/layout/IconCircleList"/>
    <dgm:cxn modelId="{D621BA03-B815-44AD-B160-CA11EA7A8633}" type="presParOf" srcId="{6F710993-3758-4507-BDBC-4987C0CB111B}" destId="{84114B3D-10D9-42CD-A5FA-0404A612B652}" srcOrd="2" destOrd="0" presId="urn:microsoft.com/office/officeart/2018/2/layout/IconCircleList"/>
    <dgm:cxn modelId="{D80079A1-A585-48A3-A5D9-7E9165A732FD}" type="presParOf" srcId="{6F710993-3758-4507-BDBC-4987C0CB111B}" destId="{0D6DCDA8-15BE-40F1-902C-39A09C0B85C5}" srcOrd="3" destOrd="0" presId="urn:microsoft.com/office/officeart/2018/2/layout/IconCircleList"/>
    <dgm:cxn modelId="{8C6E9DBC-25EB-41DF-8DA5-8C1F17382223}" type="presParOf" srcId="{489CA52E-427C-414F-89A1-2F707AC17BD6}" destId="{425B38E5-9E75-478B-AAAA-C9558B604A3F}" srcOrd="5" destOrd="0" presId="urn:microsoft.com/office/officeart/2018/2/layout/IconCircleList"/>
    <dgm:cxn modelId="{D0E46DF6-BBD9-4357-8032-1A5D01A790BA}" type="presParOf" srcId="{489CA52E-427C-414F-89A1-2F707AC17BD6}" destId="{34EBB18D-2620-4112-855F-951E4F7F6BB4}" srcOrd="6" destOrd="0" presId="urn:microsoft.com/office/officeart/2018/2/layout/IconCircleList"/>
    <dgm:cxn modelId="{E8D9955D-1588-412A-B455-E6CA22850A68}" type="presParOf" srcId="{34EBB18D-2620-4112-855F-951E4F7F6BB4}" destId="{69EE222C-B19A-4CB2-A1DC-A7FD42C330F7}" srcOrd="0" destOrd="0" presId="urn:microsoft.com/office/officeart/2018/2/layout/IconCircleList"/>
    <dgm:cxn modelId="{F4058001-7546-4454-B35F-D82ED55B4C83}" type="presParOf" srcId="{34EBB18D-2620-4112-855F-951E4F7F6BB4}" destId="{F80616FB-13F2-4A24-B5C1-3CD4C068A738}" srcOrd="1" destOrd="0" presId="urn:microsoft.com/office/officeart/2018/2/layout/IconCircleList"/>
    <dgm:cxn modelId="{2AA9702A-3B8B-441B-9388-5B79BFC43741}" type="presParOf" srcId="{34EBB18D-2620-4112-855F-951E4F7F6BB4}" destId="{E77E7803-00E5-42D9-8C82-0EA2AE8304BA}" srcOrd="2" destOrd="0" presId="urn:microsoft.com/office/officeart/2018/2/layout/IconCircleList"/>
    <dgm:cxn modelId="{553BF298-938F-4F88-AB04-3BE354C4BFAF}" type="presParOf" srcId="{34EBB18D-2620-4112-855F-951E4F7F6BB4}" destId="{B78BACE3-D03B-4915-9A83-C2A1E8FD6300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4DBE51-4BB1-4A34-A568-D8E1269FCB41}">
      <dsp:nvSpPr>
        <dsp:cNvPr id="0" name=""/>
        <dsp:cNvSpPr/>
      </dsp:nvSpPr>
      <dsp:spPr>
        <a:xfrm>
          <a:off x="717368" y="25928"/>
          <a:ext cx="939158" cy="939158"/>
        </a:xfrm>
        <a:prstGeom prst="ellipse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CB5625-DFF9-4A89-B7DF-D0499AE81602}">
      <dsp:nvSpPr>
        <dsp:cNvPr id="0" name=""/>
        <dsp:cNvSpPr/>
      </dsp:nvSpPr>
      <dsp:spPr>
        <a:xfrm>
          <a:off x="914592" y="223151"/>
          <a:ext cx="544712" cy="5447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5CF3BA-3327-42E3-8F81-0A67EA527D7D}">
      <dsp:nvSpPr>
        <dsp:cNvPr id="0" name=""/>
        <dsp:cNvSpPr/>
      </dsp:nvSpPr>
      <dsp:spPr>
        <a:xfrm>
          <a:off x="1857776" y="25928"/>
          <a:ext cx="2213731" cy="9391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 dirty="0"/>
            <a:t>Lagos de </a:t>
          </a:r>
          <a:r>
            <a:rPr lang="en-US" sz="1800" i="0" kern="1200" dirty="0" err="1"/>
            <a:t>datos</a:t>
          </a:r>
          <a:r>
            <a:rPr lang="en-US" sz="1800" i="0" kern="1200" dirty="0"/>
            <a:t> </a:t>
          </a:r>
          <a:r>
            <a:rPr lang="en-US" sz="1800" i="1" kern="1200" dirty="0"/>
            <a:t>vs</a:t>
          </a:r>
          <a:r>
            <a:rPr lang="en-US" sz="1800" i="0" kern="1200" dirty="0"/>
            <a:t> </a:t>
          </a:r>
          <a:r>
            <a:rPr lang="en-US" sz="1800" i="0" kern="1200" dirty="0" err="1"/>
            <a:t>pantanos</a:t>
          </a:r>
          <a:r>
            <a:rPr lang="en-US" sz="1800" i="0" kern="1200" dirty="0"/>
            <a:t> y silos de </a:t>
          </a:r>
          <a:r>
            <a:rPr lang="en-US" sz="1800" i="0" kern="1200" dirty="0" err="1"/>
            <a:t>datos</a:t>
          </a:r>
          <a:endParaRPr lang="en-US" sz="1800" kern="1200" dirty="0"/>
        </a:p>
      </dsp:txBody>
      <dsp:txXfrm>
        <a:off x="1857776" y="25928"/>
        <a:ext cx="2213731" cy="939158"/>
      </dsp:txXfrm>
    </dsp:sp>
    <dsp:sp modelId="{0FC35D77-09AE-4483-946A-D5FF4BE8C1F7}">
      <dsp:nvSpPr>
        <dsp:cNvPr id="0" name=""/>
        <dsp:cNvSpPr/>
      </dsp:nvSpPr>
      <dsp:spPr>
        <a:xfrm>
          <a:off x="4457233" y="25928"/>
          <a:ext cx="939158" cy="939158"/>
        </a:xfrm>
        <a:prstGeom prst="ellipse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BF3C4D-78D3-4323-B0C4-8F9F56835A2E}">
      <dsp:nvSpPr>
        <dsp:cNvPr id="0" name=""/>
        <dsp:cNvSpPr/>
      </dsp:nvSpPr>
      <dsp:spPr>
        <a:xfrm>
          <a:off x="4654457" y="223151"/>
          <a:ext cx="544712" cy="5447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FBC460-4C3A-4C73-BD5B-DA02DED3FD37}">
      <dsp:nvSpPr>
        <dsp:cNvPr id="0" name=""/>
        <dsp:cNvSpPr/>
      </dsp:nvSpPr>
      <dsp:spPr>
        <a:xfrm>
          <a:off x="5597641" y="25928"/>
          <a:ext cx="2213731" cy="9391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0" i="0" kern="1200" dirty="0"/>
            <a:t>La adopción de la inteligencia artificial en las empresas</a:t>
          </a:r>
          <a:endParaRPr lang="en-US" sz="1800" kern="1200" dirty="0"/>
        </a:p>
      </dsp:txBody>
      <dsp:txXfrm>
        <a:off x="5597641" y="25928"/>
        <a:ext cx="2213731" cy="939158"/>
      </dsp:txXfrm>
    </dsp:sp>
    <dsp:sp modelId="{DEEFEE4C-09B3-457A-8C56-3E824F83C20F}">
      <dsp:nvSpPr>
        <dsp:cNvPr id="0" name=""/>
        <dsp:cNvSpPr/>
      </dsp:nvSpPr>
      <dsp:spPr>
        <a:xfrm>
          <a:off x="717368" y="1360423"/>
          <a:ext cx="939158" cy="939158"/>
        </a:xfrm>
        <a:prstGeom prst="ellipse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29E079-C5CF-4BFE-937B-C6307858B595}">
      <dsp:nvSpPr>
        <dsp:cNvPr id="0" name=""/>
        <dsp:cNvSpPr/>
      </dsp:nvSpPr>
      <dsp:spPr>
        <a:xfrm>
          <a:off x="914592" y="1557647"/>
          <a:ext cx="544712" cy="5447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6DCDA8-15BE-40F1-902C-39A09C0B85C5}">
      <dsp:nvSpPr>
        <dsp:cNvPr id="0" name=""/>
        <dsp:cNvSpPr/>
      </dsp:nvSpPr>
      <dsp:spPr>
        <a:xfrm>
          <a:off x="1857776" y="1360423"/>
          <a:ext cx="2213731" cy="9391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0" i="0" kern="1200" dirty="0"/>
            <a:t>Mejorar la experiencia del cliente/usuario</a:t>
          </a:r>
          <a:endParaRPr lang="en-US" sz="1800" i="0" kern="1200" dirty="0"/>
        </a:p>
      </dsp:txBody>
      <dsp:txXfrm>
        <a:off x="1857776" y="1360423"/>
        <a:ext cx="2213731" cy="939158"/>
      </dsp:txXfrm>
    </dsp:sp>
    <dsp:sp modelId="{69EE222C-B19A-4CB2-A1DC-A7FD42C330F7}">
      <dsp:nvSpPr>
        <dsp:cNvPr id="0" name=""/>
        <dsp:cNvSpPr/>
      </dsp:nvSpPr>
      <dsp:spPr>
        <a:xfrm>
          <a:off x="4457233" y="1360423"/>
          <a:ext cx="939158" cy="939158"/>
        </a:xfrm>
        <a:prstGeom prst="ellipse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0616FB-13F2-4A24-B5C1-3CD4C068A738}">
      <dsp:nvSpPr>
        <dsp:cNvPr id="0" name=""/>
        <dsp:cNvSpPr/>
      </dsp:nvSpPr>
      <dsp:spPr>
        <a:xfrm>
          <a:off x="4654457" y="1557647"/>
          <a:ext cx="544712" cy="5447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8BACE3-D03B-4915-9A83-C2A1E8FD6300}">
      <dsp:nvSpPr>
        <dsp:cNvPr id="0" name=""/>
        <dsp:cNvSpPr/>
      </dsp:nvSpPr>
      <dsp:spPr>
        <a:xfrm>
          <a:off x="5597641" y="1360423"/>
          <a:ext cx="2213731" cy="9391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b="0" i="0" kern="1200" dirty="0"/>
            <a:t>Análisis de datos no estructurados y redes sociales</a:t>
          </a:r>
          <a:endParaRPr lang="en-US" sz="1800" kern="1200" dirty="0"/>
        </a:p>
      </dsp:txBody>
      <dsp:txXfrm>
        <a:off x="5597641" y="1360423"/>
        <a:ext cx="2213731" cy="939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svg>
</file>

<file path=ppt/media/image23.jpg>
</file>

<file path=ppt/media/image3.tiff>
</file>

<file path=ppt/media/image4.tiff>
</file>

<file path=ppt/media/image5.tiff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C90C3-CDB8-5F40-B578-AF10AA97B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FB2EBF-FB05-5449-986F-F2B47F40E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06269C-C798-4A4F-B7CF-F4DB56D24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27D4C3-6B39-3746-870F-2E4DF3ACD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8C6122-98C6-A540-AE74-41B8259F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580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4250C2-B93F-3B48-B92E-C4BF8B43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D45C4D4-8670-4D48-B2E5-6BD4FA88A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47B5F4-B19C-684C-9860-93F8D214C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BD1609-3BEC-8847-A4A2-1B0DCD858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5EB0A2-B884-A041-89DD-BB62E580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9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47DDE6C-22D8-A145-9521-529CCE5F8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02A3899-D410-654D-88A4-9DEA247C3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5D21EE-240B-144F-ABF7-D69AA889B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1C8CAE-135D-B44C-8349-D0EA5158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A753C2-23C6-8F43-89B5-D48D20549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78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DC5692-FF3E-9F48-B32E-38328E4C5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3CAA64-2E6E-9742-97FD-A09B09EA5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B7EC09-54D2-6D44-959E-E02B83BAE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60AD0E-D8EA-EB40-A5EE-75244565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883EAA-4DD9-2E48-AD26-DCD2B9DD0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428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A329A-0B61-2D4F-A234-0756645B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E53E96-FCF0-3944-9129-CA9F9473F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7958C5-FD6C-A243-972F-295BA1B0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A53818-ACE6-3245-A3F5-61FD7DA37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BD41C7-FBFC-CA4B-82DC-56551A8F4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05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8C33DC-B813-BA4A-BD91-14E4474B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BDA61-0D16-5B45-8708-9495A2F90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0392692-CB8F-6B49-8A18-4E75E0252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7F012E9-A5AE-BB4A-809A-8A8C3AB4E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E65596-8BFA-B948-8E2E-EFD72D77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74717A-079A-2E42-8B37-CD3317FAE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20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DED63-4880-984D-BDC9-3EA4235B3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830D84-0EA4-0D4C-97EA-D066C1994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CAB092-959F-5E4A-967E-C232283CC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C0F7DB-1DE0-4746-8DB0-CC6D69174C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437157-3332-4043-9FB9-1E323FD9EF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29F2EB6-CAE8-5A41-BBA5-370CFDD86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DBEE4C9-C046-3C43-AA9E-989DEF1D9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E499EDC-F278-6A4E-8671-FCEE0CB9D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48058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631F8F-A6EB-FF4A-AEAF-CD5D87EA2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1277159-7132-9641-BADA-4BCF8253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8CD802F-87FC-4E46-BA13-D795F5130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A8DD101-8C3C-0442-8D8A-7B28D6D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56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D2CE7E-9F5B-834F-A237-7EE0CD32E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E31FD6B-6C32-964E-89D6-4087EBC4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A84ADF-187F-1845-99EF-BBE3DCB38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813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B39D9-F8FB-E344-B964-1E93FA657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01E81B-B6C8-9E42-AA66-61C03D4D2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E47C1A9-2867-FC49-AD1F-DDFBE3B41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522D08-E627-0341-A23D-702EE3ADD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2A26CC-08DA-4640-A8CC-CC537F98C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D4D229-16E6-644A-919B-87B0DB562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66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ABD624-F072-5B46-B9D6-E0F41E882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181BDD9-40AA-8F43-8A5A-0555BF6486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0762A9-C172-374E-B80D-0828FA8EF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00EDA4-B444-8145-8E00-903E06924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0FEA103-B91F-374A-9835-61EC50237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DF1D2D-8080-FA47-9B93-BFA429D5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030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AC29169-151E-F848-B85D-3AC83A8D8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927DB1-A817-364F-AFDB-35E818BEF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A59E66-BA98-7242-9D34-1934D4D47A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ED50BC-EB1C-3845-8085-DC3B6FDD0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00D5D9-41AD-F44D-A15F-FF5AD3BAF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097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9" r:id="rId1"/>
    <p:sldLayoutId id="2147484040" r:id="rId2"/>
    <p:sldLayoutId id="2147484041" r:id="rId3"/>
    <p:sldLayoutId id="2147484042" r:id="rId4"/>
    <p:sldLayoutId id="2147484043" r:id="rId5"/>
    <p:sldLayoutId id="2147484044" r:id="rId6"/>
    <p:sldLayoutId id="2147484045" r:id="rId7"/>
    <p:sldLayoutId id="2147484046" r:id="rId8"/>
    <p:sldLayoutId id="2147484047" r:id="rId9"/>
    <p:sldLayoutId id="2147484048" r:id="rId10"/>
    <p:sldLayoutId id="214748404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6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457"/>
            <a:ext cx="12192000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E6C7A-A3F1-6944-AEF1-0E4FC84F4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280" y="5093208"/>
            <a:ext cx="7549896" cy="1261872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s-ES_tradnl" sz="5100" b="1">
                <a:solidFill>
                  <a:schemeClr val="bg1"/>
                </a:solidFill>
              </a:rPr>
              <a:t>¿Qué es la Ciencia de Datos?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12A709-FB3A-5244-BDE8-5F21F6817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3920" y="5093208"/>
            <a:ext cx="2971800" cy="1261872"/>
          </a:xfrm>
        </p:spPr>
        <p:txBody>
          <a:bodyPr anchor="ctr">
            <a:normAutofit/>
          </a:bodyPr>
          <a:lstStyle/>
          <a:p>
            <a:pPr algn="l"/>
            <a:r>
              <a:rPr lang="es-ES_tradnl" sz="2000" dirty="0">
                <a:solidFill>
                  <a:schemeClr val="bg1"/>
                </a:solidFill>
              </a:rPr>
              <a:t>Julio </a:t>
            </a:r>
            <a:r>
              <a:rPr lang="es-ES_tradnl" sz="2000" dirty="0" err="1">
                <a:solidFill>
                  <a:schemeClr val="bg1"/>
                </a:solidFill>
              </a:rPr>
              <a:t>Waissman</a:t>
            </a:r>
            <a:r>
              <a:rPr lang="es-ES_tradnl" sz="20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s-ES_tradnl" sz="2000" dirty="0">
                <a:solidFill>
                  <a:schemeClr val="bg1"/>
                </a:solidFill>
              </a:rPr>
              <a:t>Juan Pablo Soto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F93EE07-784C-394E-9D5E-A63EF4D23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86" y="341832"/>
            <a:ext cx="7746828" cy="3970249"/>
          </a:xfrm>
          <a:prstGeom prst="rect">
            <a:avLst/>
          </a:prstGeom>
        </p:spPr>
      </p:pic>
      <p:cxnSp>
        <p:nvCxnSpPr>
          <p:cNvPr id="34" name="Straight Connector 28">
            <a:extLst>
              <a:ext uri="{FF2B5EF4-FFF2-40B4-BE49-F238E27FC236}">
                <a16:creationId xmlns:a16="http://schemas.microsoft.com/office/drawing/2014/main" id="{9392F240-FCCC-4D1B-89FD-0485B2F8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71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n 52">
            <a:extLst>
              <a:ext uri="{FF2B5EF4-FFF2-40B4-BE49-F238E27FC236}">
                <a16:creationId xmlns:a16="http://schemas.microsoft.com/office/drawing/2014/main" id="{50D3EDCF-E29E-B341-B6FB-166ECFC859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6" t="25086" r="17322" b="26687"/>
          <a:stretch/>
        </p:blipFill>
        <p:spPr>
          <a:xfrm>
            <a:off x="2393251" y="2122088"/>
            <a:ext cx="2788352" cy="83921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564F24-D610-E043-93BB-B34E44C24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s-ES_tradnl" sz="3200" dirty="0">
                <a:solidFill>
                  <a:schemeClr val="bg1"/>
                </a:solidFill>
              </a:rPr>
              <a:t>Breve historia de la Ciencia de Datos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55D937B1-A23B-CD4B-A9C8-53678BA3DAF4}"/>
              </a:ext>
            </a:extLst>
          </p:cNvPr>
          <p:cNvCxnSpPr/>
          <p:nvPr/>
        </p:nvCxnSpPr>
        <p:spPr>
          <a:xfrm>
            <a:off x="6096000" y="2046514"/>
            <a:ext cx="0" cy="4811486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e 17">
            <a:extLst>
              <a:ext uri="{FF2B5EF4-FFF2-40B4-BE49-F238E27FC236}">
                <a16:creationId xmlns:a16="http://schemas.microsoft.com/office/drawing/2014/main" id="{07C6C1B5-5E6E-2747-BAFA-4F8F6329F6F9}"/>
              </a:ext>
            </a:extLst>
          </p:cNvPr>
          <p:cNvSpPr/>
          <p:nvPr/>
        </p:nvSpPr>
        <p:spPr>
          <a:xfrm>
            <a:off x="5616220" y="1449095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1998</a:t>
            </a: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A469201B-89A6-EC44-B186-20DAAA2CACDC}"/>
              </a:ext>
            </a:extLst>
          </p:cNvPr>
          <p:cNvSpPr/>
          <p:nvPr/>
        </p:nvSpPr>
        <p:spPr>
          <a:xfrm>
            <a:off x="5616220" y="5373513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2008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3E34089-7E5A-DE4C-85E2-6218C20CCA9B}"/>
              </a:ext>
            </a:extLst>
          </p:cNvPr>
          <p:cNvSpPr txBox="1"/>
          <p:nvPr/>
        </p:nvSpPr>
        <p:spPr>
          <a:xfrm>
            <a:off x="7055556" y="1463662"/>
            <a:ext cx="4192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/>
              <a:t>Primera mención de Ciencia de Datos</a:t>
            </a:r>
          </a:p>
          <a:p>
            <a:r>
              <a:rPr lang="es-ES_tradnl" i="1" dirty="0" err="1"/>
              <a:t>What</a:t>
            </a:r>
            <a:r>
              <a:rPr lang="es-ES_tradnl" i="1" dirty="0"/>
              <a:t> </a:t>
            </a:r>
            <a:r>
              <a:rPr lang="es-ES_tradnl" i="1" dirty="0" err="1"/>
              <a:t>is</a:t>
            </a:r>
            <a:r>
              <a:rPr lang="es-ES_tradnl" i="1" dirty="0"/>
              <a:t> data </a:t>
            </a:r>
            <a:r>
              <a:rPr lang="es-ES_tradnl" i="1" dirty="0" err="1"/>
              <a:t>science</a:t>
            </a:r>
            <a:r>
              <a:rPr lang="es-ES_tradnl" i="1" dirty="0"/>
              <a:t>?: Fundamental </a:t>
            </a:r>
            <a:r>
              <a:rPr lang="es-ES_tradnl" i="1" dirty="0" err="1"/>
              <a:t>concepts</a:t>
            </a:r>
            <a:r>
              <a:rPr lang="es-ES_tradnl" i="1" dirty="0"/>
              <a:t> and a </a:t>
            </a:r>
            <a:r>
              <a:rPr lang="es-ES_tradnl" i="1" dirty="0" err="1"/>
              <a:t>heuristic</a:t>
            </a:r>
            <a:r>
              <a:rPr lang="es-ES_tradnl" i="1" dirty="0"/>
              <a:t> </a:t>
            </a:r>
            <a:r>
              <a:rPr lang="es-ES_tradnl" i="1" dirty="0" err="1"/>
              <a:t>example</a:t>
            </a:r>
            <a:endParaRPr lang="es-ES_tradnl" i="1" dirty="0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560FDFD1-5DE7-834D-B709-2340E9226873}"/>
              </a:ext>
            </a:extLst>
          </p:cNvPr>
          <p:cNvSpPr txBox="1"/>
          <p:nvPr/>
        </p:nvSpPr>
        <p:spPr>
          <a:xfrm>
            <a:off x="7055556" y="5264415"/>
            <a:ext cx="4711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/>
              <a:t>Primer puesto como Científico de Datos</a:t>
            </a:r>
          </a:p>
          <a:p>
            <a:r>
              <a:rPr lang="es-ES_tradnl" dirty="0" err="1"/>
              <a:t>Hammerbacher</a:t>
            </a:r>
            <a:r>
              <a:rPr lang="es-ES_tradnl" dirty="0"/>
              <a:t> (Facebook) y </a:t>
            </a:r>
            <a:r>
              <a:rPr lang="es-ES_tradnl" dirty="0" err="1"/>
              <a:t>Patil</a:t>
            </a:r>
            <a:r>
              <a:rPr lang="es-ES_tradnl" dirty="0"/>
              <a:t> (LinkedIn) crean los primeros grupos de profesionistas en Ciencia de Datos</a:t>
            </a:r>
          </a:p>
        </p:txBody>
      </p:sp>
      <p:pic>
        <p:nvPicPr>
          <p:cNvPr id="52" name="Imagen 51">
            <a:extLst>
              <a:ext uri="{FF2B5EF4-FFF2-40B4-BE49-F238E27FC236}">
                <a16:creationId xmlns:a16="http://schemas.microsoft.com/office/drawing/2014/main" id="{1B70D061-0B23-0B4F-BDEA-035F714E5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013" y="5021836"/>
            <a:ext cx="2323625" cy="1742720"/>
          </a:xfrm>
          <a:prstGeom prst="rect">
            <a:avLst/>
          </a:prstGeom>
        </p:spPr>
      </p:pic>
      <p:sp>
        <p:nvSpPr>
          <p:cNvPr id="54" name="Elipse 53">
            <a:extLst>
              <a:ext uri="{FF2B5EF4-FFF2-40B4-BE49-F238E27FC236}">
                <a16:creationId xmlns:a16="http://schemas.microsoft.com/office/drawing/2014/main" id="{160E0E98-A7F2-084F-8589-358DBF5A8544}"/>
              </a:ext>
            </a:extLst>
          </p:cNvPr>
          <p:cNvSpPr/>
          <p:nvPr/>
        </p:nvSpPr>
        <p:spPr>
          <a:xfrm>
            <a:off x="5616220" y="2639054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2002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37FFBD50-CB08-2445-83E2-A4631FBD8E66}"/>
              </a:ext>
            </a:extLst>
          </p:cNvPr>
          <p:cNvSpPr txBox="1"/>
          <p:nvPr/>
        </p:nvSpPr>
        <p:spPr>
          <a:xfrm>
            <a:off x="7055556" y="2762954"/>
            <a:ext cx="4192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/>
              <a:t>Investigación</a:t>
            </a:r>
          </a:p>
          <a:p>
            <a:r>
              <a:rPr lang="es-ES_tradnl" dirty="0"/>
              <a:t>Se funda la revista </a:t>
            </a:r>
            <a:r>
              <a:rPr lang="es-ES_tradnl" i="1" dirty="0"/>
              <a:t>Data </a:t>
            </a:r>
            <a:r>
              <a:rPr lang="es-ES_tradnl" i="1" dirty="0" err="1"/>
              <a:t>Science</a:t>
            </a:r>
            <a:r>
              <a:rPr lang="es-ES_tradnl" i="1" dirty="0"/>
              <a:t> </a:t>
            </a:r>
            <a:r>
              <a:rPr lang="es-ES_tradnl" i="1" dirty="0" err="1"/>
              <a:t>Journal</a:t>
            </a:r>
            <a:endParaRPr lang="es-ES_tradnl" i="1" dirty="0"/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F57475A3-633B-944B-8988-75F8AFB6D9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11" t="26655" r="13744" b="22075"/>
          <a:stretch/>
        </p:blipFill>
        <p:spPr>
          <a:xfrm>
            <a:off x="2123248" y="4066925"/>
            <a:ext cx="3601154" cy="65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1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5535677C-11D1-1A46-A5A8-AB3C5C0C4DF5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ipse 2">
            <a:extLst>
              <a:ext uri="{FF2B5EF4-FFF2-40B4-BE49-F238E27FC236}">
                <a16:creationId xmlns:a16="http://schemas.microsoft.com/office/drawing/2014/main" id="{2FA489D2-38F4-7C4C-B227-7E7C23BFB6D8}"/>
              </a:ext>
            </a:extLst>
          </p:cNvPr>
          <p:cNvSpPr/>
          <p:nvPr/>
        </p:nvSpPr>
        <p:spPr>
          <a:xfrm>
            <a:off x="5616220" y="1928475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2012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FBA515D1-98E5-E74A-BEF6-E9A9FAD42A40}"/>
              </a:ext>
            </a:extLst>
          </p:cNvPr>
          <p:cNvSpPr/>
          <p:nvPr/>
        </p:nvSpPr>
        <p:spPr>
          <a:xfrm>
            <a:off x="5616220" y="5597931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2016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987222F-E53F-7C44-B55B-91F3820AC985}"/>
              </a:ext>
            </a:extLst>
          </p:cNvPr>
          <p:cNvSpPr txBox="1"/>
          <p:nvPr/>
        </p:nvSpPr>
        <p:spPr>
          <a:xfrm>
            <a:off x="6820486" y="1964701"/>
            <a:ext cx="4711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Harvard Business </a:t>
            </a:r>
            <a:r>
              <a:rPr lang="es-ES" b="1" dirty="0" err="1"/>
              <a:t>Report</a:t>
            </a:r>
            <a:endParaRPr lang="es-MX" b="1" dirty="0"/>
          </a:p>
          <a:p>
            <a:r>
              <a:rPr lang="es-MX" i="1" dirty="0"/>
              <a:t>Data scientist: The Sexiest Job of the 21st Century</a:t>
            </a:r>
            <a:r>
              <a:rPr lang="es-MX" i="1" dirty="0">
                <a:effectLst/>
              </a:rPr>
              <a:t> </a:t>
            </a:r>
            <a:endParaRPr lang="es-ES_tradnl" i="1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D7CE8BE2-9E93-9F4C-B8F5-6ECB5485379A}"/>
              </a:ext>
            </a:extLst>
          </p:cNvPr>
          <p:cNvSpPr/>
          <p:nvPr/>
        </p:nvSpPr>
        <p:spPr>
          <a:xfrm>
            <a:off x="5616220" y="3021872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2013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5CA884-C726-E24F-85C1-4CA43D13A0CC}"/>
              </a:ext>
            </a:extLst>
          </p:cNvPr>
          <p:cNvSpPr txBox="1"/>
          <p:nvPr/>
        </p:nvSpPr>
        <p:spPr>
          <a:xfrm>
            <a:off x="6807200" y="3169551"/>
            <a:ext cx="471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Primeras Maestrías en Ciencia de Datos</a:t>
            </a:r>
          </a:p>
          <a:p>
            <a:r>
              <a:rPr lang="es-MX" i="1" dirty="0"/>
              <a:t>Master in Science in Data Science, NYU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57912888-E5F8-5B4F-84FD-31FE043BB4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62"/>
          <a:stretch/>
        </p:blipFill>
        <p:spPr>
          <a:xfrm>
            <a:off x="659613" y="851583"/>
            <a:ext cx="4698611" cy="2170289"/>
          </a:xfrm>
          <a:prstGeom prst="rect">
            <a:avLst/>
          </a:prstGeom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75B94729-B5E6-224D-B80C-FCBEA3647504}"/>
              </a:ext>
            </a:extLst>
          </p:cNvPr>
          <p:cNvSpPr/>
          <p:nvPr/>
        </p:nvSpPr>
        <p:spPr>
          <a:xfrm>
            <a:off x="5616220" y="308288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2010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A4B875-09C3-5A43-91EB-2285E7CB0A13}"/>
              </a:ext>
            </a:extLst>
          </p:cNvPr>
          <p:cNvSpPr txBox="1"/>
          <p:nvPr/>
        </p:nvSpPr>
        <p:spPr>
          <a:xfrm>
            <a:off x="6807199" y="187902"/>
            <a:ext cx="4711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Eric Schmidt (Google)</a:t>
            </a:r>
            <a:endParaRPr lang="es-MX" b="1" dirty="0"/>
          </a:p>
          <a:p>
            <a:r>
              <a:rPr lang="es-MX" dirty="0">
                <a:effectLst/>
              </a:rPr>
              <a:t>“</a:t>
            </a:r>
            <a:r>
              <a:rPr lang="es-MX" i="1" dirty="0">
                <a:effectLst/>
              </a:rPr>
              <a:t>Generamos más información en dos días que todo lo generado en la historia de la umanidad hasta 2003</a:t>
            </a:r>
            <a:r>
              <a:rPr lang="es-MX" dirty="0">
                <a:effectLst/>
              </a:rPr>
              <a:t>”</a:t>
            </a:r>
            <a:endParaRPr lang="es-ES_tradnl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9168288-DC32-F548-9DAD-60FBC7DB3EEE}"/>
              </a:ext>
            </a:extLst>
          </p:cNvPr>
          <p:cNvSpPr txBox="1"/>
          <p:nvPr/>
        </p:nvSpPr>
        <p:spPr>
          <a:xfrm>
            <a:off x="6820486" y="5528113"/>
            <a:ext cx="4711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El Mejor Trabajo</a:t>
            </a:r>
          </a:p>
          <a:p>
            <a:r>
              <a:rPr lang="es-ES" dirty="0"/>
              <a:t>Por primera vez se considera la Ciencia de Datos como “</a:t>
            </a:r>
            <a:r>
              <a:rPr lang="es-ES" i="1" dirty="0"/>
              <a:t>El Mejor Trabajo en Estados Unidos</a:t>
            </a:r>
            <a:r>
              <a:rPr lang="es-ES" dirty="0"/>
              <a:t>” por la empresa </a:t>
            </a:r>
            <a:r>
              <a:rPr lang="es-ES" dirty="0" err="1"/>
              <a:t>Glassdoor</a:t>
            </a:r>
            <a:r>
              <a:rPr lang="es-ES" dirty="0"/>
              <a:t> </a:t>
            </a:r>
            <a:endParaRPr lang="es-MX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764ECEC1-89E2-9F45-A608-0A2F23ED3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21" t="9383" r="9641" b="13416"/>
          <a:stretch/>
        </p:blipFill>
        <p:spPr>
          <a:xfrm>
            <a:off x="1323228" y="4585925"/>
            <a:ext cx="3371380" cy="214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4126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5535677C-11D1-1A46-A5A8-AB3C5C0C4DF5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2325511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75B94729-B5E6-224D-B80C-FCBEA3647504}"/>
              </a:ext>
            </a:extLst>
          </p:cNvPr>
          <p:cNvSpPr/>
          <p:nvPr/>
        </p:nvSpPr>
        <p:spPr>
          <a:xfrm>
            <a:off x="5616220" y="308288"/>
            <a:ext cx="959556" cy="95955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2018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A4B875-09C3-5A43-91EB-2285E7CB0A13}"/>
              </a:ext>
            </a:extLst>
          </p:cNvPr>
          <p:cNvSpPr txBox="1"/>
          <p:nvPr/>
        </p:nvSpPr>
        <p:spPr>
          <a:xfrm>
            <a:off x="6807199" y="187902"/>
            <a:ext cx="4711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México empieza a delinear una estrategia nacional en Inteligencia Artificial</a:t>
            </a:r>
          </a:p>
          <a:p>
            <a:r>
              <a:rPr lang="es-MX" i="1" dirty="0"/>
              <a:t>Hacia una estrategia de IA en México: Aprovechando la revolución de la IA</a:t>
            </a:r>
            <a:endParaRPr lang="es-MX" i="1" dirty="0">
              <a:effectLst/>
            </a:endParaRPr>
          </a:p>
        </p:txBody>
      </p:sp>
      <p:graphicFrame>
        <p:nvGraphicFramePr>
          <p:cNvPr id="19" name="Marcador de contenido 2">
            <a:extLst>
              <a:ext uri="{FF2B5EF4-FFF2-40B4-BE49-F238E27FC236}">
                <a16:creationId xmlns:a16="http://schemas.microsoft.com/office/drawing/2014/main" id="{A56E43EA-0C43-114B-9310-26339AD67B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0162010"/>
              </p:ext>
            </p:extLst>
          </p:nvPr>
        </p:nvGraphicFramePr>
        <p:xfrm>
          <a:off x="1831626" y="3835896"/>
          <a:ext cx="8528742" cy="2325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44FB2113-0723-5B47-A38D-978843B818CC}"/>
              </a:ext>
            </a:extLst>
          </p:cNvPr>
          <p:cNvSpPr txBox="1"/>
          <p:nvPr/>
        </p:nvSpPr>
        <p:spPr>
          <a:xfrm>
            <a:off x="5105534" y="2885846"/>
            <a:ext cx="2185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b="1" dirty="0"/>
              <a:t>Tendencias al 2020</a:t>
            </a:r>
          </a:p>
        </p:txBody>
      </p:sp>
    </p:spTree>
    <p:extLst>
      <p:ext uri="{BB962C8B-B14F-4D97-AF65-F5344CB8AC3E}">
        <p14:creationId xmlns:p14="http://schemas.microsoft.com/office/powerpoint/2010/main" val="221048645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3A8470-AE25-2243-82D9-D99E2910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¿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Qué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es la </a:t>
            </a:r>
            <a:r>
              <a:rPr lang="en-US" sz="3200" dirty="0" err="1">
                <a:solidFill>
                  <a:schemeClr val="bg1"/>
                </a:solidFill>
              </a:rPr>
              <a:t>C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iencia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dirty="0" err="1">
                <a:solidFill>
                  <a:schemeClr val="bg1"/>
                </a:solidFill>
              </a:rPr>
              <a:t>D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atos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0398D263-4B15-3A4D-891E-F8906B1FD66B}"/>
              </a:ext>
            </a:extLst>
          </p:cNvPr>
          <p:cNvGrpSpPr/>
          <p:nvPr/>
        </p:nvGrpSpPr>
        <p:grpSpPr>
          <a:xfrm>
            <a:off x="778935" y="1833572"/>
            <a:ext cx="10987314" cy="3886006"/>
            <a:chOff x="778935" y="1833572"/>
            <a:chExt cx="10987314" cy="3886006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0682EED7-914B-C749-8790-305086156BDF}"/>
                </a:ext>
              </a:extLst>
            </p:cNvPr>
            <p:cNvGrpSpPr/>
            <p:nvPr/>
          </p:nvGrpSpPr>
          <p:grpSpPr>
            <a:xfrm>
              <a:off x="1934220" y="2547877"/>
              <a:ext cx="8182774" cy="3171701"/>
              <a:chOff x="1230279" y="1801112"/>
              <a:chExt cx="10443444" cy="4047952"/>
            </a:xfrm>
          </p:grpSpPr>
          <p:pic>
            <p:nvPicPr>
              <p:cNvPr id="22" name="Gráfico 21" descr="Database">
                <a:extLst>
                  <a:ext uri="{FF2B5EF4-FFF2-40B4-BE49-F238E27FC236}">
                    <a16:creationId xmlns:a16="http://schemas.microsoft.com/office/drawing/2014/main" id="{5B29B452-52B5-AD4D-B82A-1E0F5144F8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230279" y="2578964"/>
                <a:ext cx="1949495" cy="1949495"/>
              </a:xfrm>
              <a:prstGeom prst="rect">
                <a:avLst/>
              </a:prstGeom>
            </p:spPr>
          </p:pic>
          <p:pic>
            <p:nvPicPr>
              <p:cNvPr id="23" name="Gráfico 22" descr="Head with gears">
                <a:extLst>
                  <a:ext uri="{FF2B5EF4-FFF2-40B4-BE49-F238E27FC236}">
                    <a16:creationId xmlns:a16="http://schemas.microsoft.com/office/drawing/2014/main" id="{A88CCD73-A23B-3446-A6E0-5FC4A34CB6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51883" y="2578964"/>
                <a:ext cx="1949494" cy="1949494"/>
              </a:xfrm>
              <a:prstGeom prst="rect">
                <a:avLst/>
              </a:prstGeom>
            </p:spPr>
          </p:pic>
          <p:pic>
            <p:nvPicPr>
              <p:cNvPr id="24" name="Gráfico 23" descr="Browser window">
                <a:extLst>
                  <a:ext uri="{FF2B5EF4-FFF2-40B4-BE49-F238E27FC236}">
                    <a16:creationId xmlns:a16="http://schemas.microsoft.com/office/drawing/2014/main" id="{C25F6A34-BB00-6D4C-86F7-06C89482C2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896454" y="1801112"/>
                <a:ext cx="1555317" cy="1555317"/>
              </a:xfrm>
              <a:prstGeom prst="rect">
                <a:avLst/>
              </a:prstGeom>
            </p:spPr>
          </p:pic>
          <p:pic>
            <p:nvPicPr>
              <p:cNvPr id="25" name="Gráfico 24" descr="Document">
                <a:extLst>
                  <a:ext uri="{FF2B5EF4-FFF2-40B4-BE49-F238E27FC236}">
                    <a16:creationId xmlns:a16="http://schemas.microsoft.com/office/drawing/2014/main" id="{16D7F45A-4C6F-D141-9DDB-FA18975603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969026" y="3272020"/>
                <a:ext cx="1555316" cy="1555316"/>
              </a:xfrm>
              <a:prstGeom prst="rect">
                <a:avLst/>
              </a:prstGeom>
            </p:spPr>
          </p:pic>
          <p:sp>
            <p:nvSpPr>
              <p:cNvPr id="26" name="Flecha a la derecha con bandas 25">
                <a:extLst>
                  <a:ext uri="{FF2B5EF4-FFF2-40B4-BE49-F238E27FC236}">
                    <a16:creationId xmlns:a16="http://schemas.microsoft.com/office/drawing/2014/main" id="{3C431476-54A8-0143-9BAC-EA7606408B6B}"/>
                  </a:ext>
                </a:extLst>
              </p:cNvPr>
              <p:cNvSpPr/>
              <p:nvPr/>
            </p:nvSpPr>
            <p:spPr>
              <a:xfrm>
                <a:off x="3309258" y="3265239"/>
                <a:ext cx="1683657" cy="576944"/>
              </a:xfrm>
              <a:prstGeom prst="stripedRightArrow">
                <a:avLst/>
              </a:prstGeom>
              <a:solidFill>
                <a:srgbClr val="FFFF00"/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27" name="Flecha a la derecha con bandas 26">
                <a:extLst>
                  <a:ext uri="{FF2B5EF4-FFF2-40B4-BE49-F238E27FC236}">
                    <a16:creationId xmlns:a16="http://schemas.microsoft.com/office/drawing/2014/main" id="{BD42C403-AF5A-D84F-B31F-C55B8294AA13}"/>
                  </a:ext>
                </a:extLst>
              </p:cNvPr>
              <p:cNvSpPr/>
              <p:nvPr/>
            </p:nvSpPr>
            <p:spPr>
              <a:xfrm>
                <a:off x="7707087" y="3265239"/>
                <a:ext cx="1683657" cy="576944"/>
              </a:xfrm>
              <a:prstGeom prst="stripedRightArrow">
                <a:avLst/>
              </a:prstGeom>
              <a:solidFill>
                <a:srgbClr val="FFFF00"/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28" name="CuadroTexto 27">
                <a:extLst>
                  <a:ext uri="{FF2B5EF4-FFF2-40B4-BE49-F238E27FC236}">
                    <a16:creationId xmlns:a16="http://schemas.microsoft.com/office/drawing/2014/main" id="{6131DB03-03D1-3549-B968-2F9417254191}"/>
                  </a:ext>
                </a:extLst>
              </p:cNvPr>
              <p:cNvSpPr txBox="1"/>
              <p:nvPr/>
            </p:nvSpPr>
            <p:spPr>
              <a:xfrm>
                <a:off x="1230279" y="5065487"/>
                <a:ext cx="1340453" cy="5892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_tradnl" sz="2400" dirty="0"/>
                  <a:t>Datos</a:t>
                </a:r>
              </a:p>
            </p:txBody>
          </p:sp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95FF9469-9C47-E142-BECD-7C2C7213E29A}"/>
                  </a:ext>
                </a:extLst>
              </p:cNvPr>
              <p:cNvSpPr txBox="1"/>
              <p:nvPr/>
            </p:nvSpPr>
            <p:spPr>
              <a:xfrm>
                <a:off x="5259753" y="4760688"/>
                <a:ext cx="1933754" cy="10605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_tradnl" sz="2400" b="1" dirty="0"/>
                  <a:t>Ciencia</a:t>
                </a:r>
              </a:p>
              <a:p>
                <a:pPr algn="ctr"/>
                <a:r>
                  <a:rPr lang="es-ES_tradnl" sz="2400" b="1" dirty="0"/>
                  <a:t>de Datos</a:t>
                </a:r>
              </a:p>
            </p:txBody>
          </p:sp>
          <p:sp>
            <p:nvSpPr>
              <p:cNvPr id="30" name="CuadroTexto 29">
                <a:extLst>
                  <a:ext uri="{FF2B5EF4-FFF2-40B4-BE49-F238E27FC236}">
                    <a16:creationId xmlns:a16="http://schemas.microsoft.com/office/drawing/2014/main" id="{CC5932DA-1F83-BC45-9182-306AB9B46819}"/>
                  </a:ext>
                </a:extLst>
              </p:cNvPr>
              <p:cNvSpPr txBox="1"/>
              <p:nvPr/>
            </p:nvSpPr>
            <p:spPr>
              <a:xfrm>
                <a:off x="9674502" y="4788486"/>
                <a:ext cx="1999221" cy="10605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_tradnl" sz="2400" dirty="0"/>
                  <a:t>Producto</a:t>
                </a:r>
              </a:p>
              <a:p>
                <a:pPr algn="ctr"/>
                <a:r>
                  <a:rPr lang="es-ES_tradnl" sz="2400" dirty="0"/>
                  <a:t>de Datos</a:t>
                </a:r>
              </a:p>
            </p:txBody>
          </p: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6F5A2C33-9DBC-5A42-B885-219BDBA4D923}"/>
                </a:ext>
              </a:extLst>
            </p:cNvPr>
            <p:cNvSpPr txBox="1"/>
            <p:nvPr/>
          </p:nvSpPr>
          <p:spPr>
            <a:xfrm>
              <a:off x="778935" y="1833572"/>
              <a:ext cx="109873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2800" dirty="0"/>
                <a:t>Procesar los datos con métodos científicos para generar valor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876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3A8470-AE25-2243-82D9-D99E2910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¿Como se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hace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la </a:t>
            </a:r>
            <a:r>
              <a:rPr lang="en-US" sz="3200" dirty="0" err="1">
                <a:solidFill>
                  <a:schemeClr val="bg1"/>
                </a:solidFill>
              </a:rPr>
              <a:t>C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iencia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dirty="0" err="1">
                <a:solidFill>
                  <a:schemeClr val="bg1"/>
                </a:solidFill>
              </a:rPr>
              <a:t>D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atos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7CD3D6A2-E11A-C34A-B631-F8E34FC8FB93}"/>
              </a:ext>
            </a:extLst>
          </p:cNvPr>
          <p:cNvSpPr/>
          <p:nvPr/>
        </p:nvSpPr>
        <p:spPr>
          <a:xfrm>
            <a:off x="348345" y="1979714"/>
            <a:ext cx="2075542" cy="156391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dirty="0">
                <a:solidFill>
                  <a:schemeClr val="tx1"/>
                </a:solidFill>
              </a:rPr>
              <a:t>Hacer una pregunta interesante</a:t>
            </a: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51C325D8-C8CD-CB45-ABF8-3D14DC84E7E4}"/>
              </a:ext>
            </a:extLst>
          </p:cNvPr>
          <p:cNvSpPr/>
          <p:nvPr/>
        </p:nvSpPr>
        <p:spPr>
          <a:xfrm>
            <a:off x="3534225" y="1979714"/>
            <a:ext cx="2075542" cy="156391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ysClr val="windowText" lastClr="000000"/>
                </a:solidFill>
              </a:rPr>
              <a:t>Obtención de datos</a:t>
            </a:r>
          </a:p>
        </p:txBody>
      </p:sp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id="{B4D92055-B77B-2C47-A41F-FA8EE8F5226D}"/>
              </a:ext>
            </a:extLst>
          </p:cNvPr>
          <p:cNvSpPr/>
          <p:nvPr/>
        </p:nvSpPr>
        <p:spPr>
          <a:xfrm>
            <a:off x="3476173" y="4538334"/>
            <a:ext cx="2075542" cy="156391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600" dirty="0">
                <a:solidFill>
                  <a:sysClr val="windowText" lastClr="000000"/>
                </a:solidFill>
              </a:rPr>
              <a:t>Limpieza,</a:t>
            </a:r>
          </a:p>
          <a:p>
            <a:pPr algn="ctr"/>
            <a:r>
              <a:rPr lang="es-ES_tradnl" sz="1600" dirty="0">
                <a:solidFill>
                  <a:sysClr val="windowText" lastClr="000000"/>
                </a:solidFill>
              </a:rPr>
              <a:t>imputación y procesamiento de datos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424BEFEE-4A13-9941-926A-2C629BCFD63A}"/>
              </a:ext>
            </a:extLst>
          </p:cNvPr>
          <p:cNvSpPr/>
          <p:nvPr/>
        </p:nvSpPr>
        <p:spPr>
          <a:xfrm>
            <a:off x="6596587" y="1979714"/>
            <a:ext cx="2075542" cy="156391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ysClr val="windowText" lastClr="000000"/>
                </a:solidFill>
              </a:rPr>
              <a:t>Análisis exploratorio</a:t>
            </a:r>
          </a:p>
        </p:txBody>
      </p:sp>
      <p:sp>
        <p:nvSpPr>
          <p:cNvPr id="33" name="Rectángulo redondeado 32">
            <a:extLst>
              <a:ext uri="{FF2B5EF4-FFF2-40B4-BE49-F238E27FC236}">
                <a16:creationId xmlns:a16="http://schemas.microsoft.com/office/drawing/2014/main" id="{CF9231FE-3256-F341-B89E-7CE7D3712233}"/>
              </a:ext>
            </a:extLst>
          </p:cNvPr>
          <p:cNvSpPr/>
          <p:nvPr/>
        </p:nvSpPr>
        <p:spPr>
          <a:xfrm>
            <a:off x="6596587" y="4508824"/>
            <a:ext cx="2075542" cy="1563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Modelado</a:t>
            </a:r>
          </a:p>
        </p:txBody>
      </p:sp>
      <p:sp>
        <p:nvSpPr>
          <p:cNvPr id="34" name="Rectángulo redondeado 33">
            <a:extLst>
              <a:ext uri="{FF2B5EF4-FFF2-40B4-BE49-F238E27FC236}">
                <a16:creationId xmlns:a16="http://schemas.microsoft.com/office/drawing/2014/main" id="{9BEF1409-B0AD-0D46-A112-DC9A1C9825F1}"/>
              </a:ext>
            </a:extLst>
          </p:cNvPr>
          <p:cNvSpPr/>
          <p:nvPr/>
        </p:nvSpPr>
        <p:spPr>
          <a:xfrm>
            <a:off x="9767487" y="4538334"/>
            <a:ext cx="2075542" cy="156391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dirty="0"/>
              <a:t>Comunica y visualiza los resultados</a:t>
            </a:r>
          </a:p>
        </p:txBody>
      </p:sp>
      <p:sp>
        <p:nvSpPr>
          <p:cNvPr id="35" name="Flecha izquierda y derecha 34">
            <a:extLst>
              <a:ext uri="{FF2B5EF4-FFF2-40B4-BE49-F238E27FC236}">
                <a16:creationId xmlns:a16="http://schemas.microsoft.com/office/drawing/2014/main" id="{C80D39B8-EBDB-9248-8E39-EF7F236961FC}"/>
              </a:ext>
            </a:extLst>
          </p:cNvPr>
          <p:cNvSpPr/>
          <p:nvPr/>
        </p:nvSpPr>
        <p:spPr>
          <a:xfrm rot="10800000">
            <a:off x="5609767" y="2572078"/>
            <a:ext cx="96519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6" name="Flecha izquierda y derecha 35">
            <a:extLst>
              <a:ext uri="{FF2B5EF4-FFF2-40B4-BE49-F238E27FC236}">
                <a16:creationId xmlns:a16="http://schemas.microsoft.com/office/drawing/2014/main" id="{24A442D7-3B18-FE48-8904-F295B7518AB0}"/>
              </a:ext>
            </a:extLst>
          </p:cNvPr>
          <p:cNvSpPr/>
          <p:nvPr/>
        </p:nvSpPr>
        <p:spPr>
          <a:xfrm rot="5400000">
            <a:off x="7151760" y="3835063"/>
            <a:ext cx="96519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7" name="Flecha izquierda y derecha 36">
            <a:extLst>
              <a:ext uri="{FF2B5EF4-FFF2-40B4-BE49-F238E27FC236}">
                <a16:creationId xmlns:a16="http://schemas.microsoft.com/office/drawing/2014/main" id="{DBF58285-EC4A-5E46-8C1B-C5195007ADED}"/>
              </a:ext>
            </a:extLst>
          </p:cNvPr>
          <p:cNvSpPr/>
          <p:nvPr/>
        </p:nvSpPr>
        <p:spPr>
          <a:xfrm rot="8049948">
            <a:off x="5315479" y="3894339"/>
            <a:ext cx="1536411" cy="33904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8" name="Flecha izquierda y derecha 37">
            <a:extLst>
              <a:ext uri="{FF2B5EF4-FFF2-40B4-BE49-F238E27FC236}">
                <a16:creationId xmlns:a16="http://schemas.microsoft.com/office/drawing/2014/main" id="{2BBC8DE1-4F20-1048-A74B-226F5EF7C4C4}"/>
              </a:ext>
            </a:extLst>
          </p:cNvPr>
          <p:cNvSpPr/>
          <p:nvPr/>
        </p:nvSpPr>
        <p:spPr>
          <a:xfrm rot="5400000">
            <a:off x="4089398" y="3874269"/>
            <a:ext cx="96519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9" name="Flecha izquierda y derecha 38">
            <a:extLst>
              <a:ext uri="{FF2B5EF4-FFF2-40B4-BE49-F238E27FC236}">
                <a16:creationId xmlns:a16="http://schemas.microsoft.com/office/drawing/2014/main" id="{730D18D9-4CA9-D342-A86B-854F388E4DC2}"/>
              </a:ext>
            </a:extLst>
          </p:cNvPr>
          <p:cNvSpPr/>
          <p:nvPr/>
        </p:nvSpPr>
        <p:spPr>
          <a:xfrm rot="10800000">
            <a:off x="2423887" y="2517330"/>
            <a:ext cx="105228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0" name="Flecha izquierda y derecha 39">
            <a:extLst>
              <a:ext uri="{FF2B5EF4-FFF2-40B4-BE49-F238E27FC236}">
                <a16:creationId xmlns:a16="http://schemas.microsoft.com/office/drawing/2014/main" id="{263986E1-B24C-4F48-A67B-5CB776BB39AB}"/>
              </a:ext>
            </a:extLst>
          </p:cNvPr>
          <p:cNvSpPr/>
          <p:nvPr/>
        </p:nvSpPr>
        <p:spPr>
          <a:xfrm rot="10800000">
            <a:off x="8693665" y="5101188"/>
            <a:ext cx="105228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1" name="Flecha doblada hacia arriba 40">
            <a:extLst>
              <a:ext uri="{FF2B5EF4-FFF2-40B4-BE49-F238E27FC236}">
                <a16:creationId xmlns:a16="http://schemas.microsoft.com/office/drawing/2014/main" id="{8E63B725-110E-B84D-9516-5718B5D3F199}"/>
              </a:ext>
            </a:extLst>
          </p:cNvPr>
          <p:cNvSpPr/>
          <p:nvPr/>
        </p:nvSpPr>
        <p:spPr>
          <a:xfrm>
            <a:off x="1900839" y="6149071"/>
            <a:ext cx="9056914" cy="451766"/>
          </a:xfrm>
          <a:prstGeom prst="bentUpArrow">
            <a:avLst>
              <a:gd name="adj1" fmla="val 25000"/>
              <a:gd name="adj2" fmla="val 33032"/>
              <a:gd name="adj3" fmla="val 4749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2" name="Flecha doblada hacia arriba 41">
            <a:extLst>
              <a:ext uri="{FF2B5EF4-FFF2-40B4-BE49-F238E27FC236}">
                <a16:creationId xmlns:a16="http://schemas.microsoft.com/office/drawing/2014/main" id="{FDA18F5D-44E2-7B4A-9BAA-151B8E0E1360}"/>
              </a:ext>
            </a:extLst>
          </p:cNvPr>
          <p:cNvSpPr/>
          <p:nvPr/>
        </p:nvSpPr>
        <p:spPr>
          <a:xfrm flipH="1">
            <a:off x="1052661" y="3581264"/>
            <a:ext cx="848178" cy="3019573"/>
          </a:xfrm>
          <a:prstGeom prst="bentUpArrow">
            <a:avLst>
              <a:gd name="adj1" fmla="val 14733"/>
              <a:gd name="adj2" fmla="val 19011"/>
              <a:gd name="adj3" fmla="val 25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3" name="Estrella de 16 puntas 42">
            <a:extLst>
              <a:ext uri="{FF2B5EF4-FFF2-40B4-BE49-F238E27FC236}">
                <a16:creationId xmlns:a16="http://schemas.microsoft.com/office/drawing/2014/main" id="{7C05F387-31B9-2D43-92C9-E4B4F0693417}"/>
              </a:ext>
            </a:extLst>
          </p:cNvPr>
          <p:cNvSpPr/>
          <p:nvPr/>
        </p:nvSpPr>
        <p:spPr>
          <a:xfrm>
            <a:off x="9463314" y="1586260"/>
            <a:ext cx="2567222" cy="2268867"/>
          </a:xfrm>
          <a:prstGeom prst="star16">
            <a:avLst>
              <a:gd name="adj" fmla="val 42889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000" dirty="0">
                <a:solidFill>
                  <a:srgbClr val="C00000"/>
                </a:solidFill>
              </a:rPr>
              <a:t>Toma de decisiones basada en datos</a:t>
            </a:r>
          </a:p>
        </p:txBody>
      </p:sp>
      <p:sp>
        <p:nvSpPr>
          <p:cNvPr id="44" name="Flecha arriba 43">
            <a:extLst>
              <a:ext uri="{FF2B5EF4-FFF2-40B4-BE49-F238E27FC236}">
                <a16:creationId xmlns:a16="http://schemas.microsoft.com/office/drawing/2014/main" id="{439AACA4-F0C8-0F46-89AC-7DF8B40DD1F5}"/>
              </a:ext>
            </a:extLst>
          </p:cNvPr>
          <p:cNvSpPr/>
          <p:nvPr/>
        </p:nvSpPr>
        <p:spPr>
          <a:xfrm>
            <a:off x="10645601" y="3930978"/>
            <a:ext cx="268609" cy="54906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5" name="Flecha izquierda y derecha 44">
            <a:extLst>
              <a:ext uri="{FF2B5EF4-FFF2-40B4-BE49-F238E27FC236}">
                <a16:creationId xmlns:a16="http://schemas.microsoft.com/office/drawing/2014/main" id="{05670C66-B59C-5147-B3B2-F49BDFAE8BB2}"/>
              </a:ext>
            </a:extLst>
          </p:cNvPr>
          <p:cNvSpPr/>
          <p:nvPr/>
        </p:nvSpPr>
        <p:spPr>
          <a:xfrm rot="10800000">
            <a:off x="5573251" y="5130698"/>
            <a:ext cx="965196" cy="379186"/>
          </a:xfrm>
          <a:prstGeom prst="leftRightArrow">
            <a:avLst>
              <a:gd name="adj1" fmla="val 34689"/>
              <a:gd name="adj2" fmla="val 50000"/>
            </a:avLst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6083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3A8470-AE25-2243-82D9-D99E2910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¿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Qué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hace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un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científico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datos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graphicFrame>
        <p:nvGraphicFramePr>
          <p:cNvPr id="16" name="Gráfico 15">
            <a:extLst>
              <a:ext uri="{FF2B5EF4-FFF2-40B4-BE49-F238E27FC236}">
                <a16:creationId xmlns:a16="http://schemas.microsoft.com/office/drawing/2014/main" id="{62122A97-D6DB-9340-8678-BBA55F8E0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7285126"/>
              </p:ext>
            </p:extLst>
          </p:nvPr>
        </p:nvGraphicFramePr>
        <p:xfrm>
          <a:off x="643467" y="1704256"/>
          <a:ext cx="10905066" cy="48158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712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76543A-6850-3845-868F-763193212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219" y="1438935"/>
            <a:ext cx="5123983" cy="381564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_tradnl" sz="5400" kern="1200" dirty="0">
                <a:latin typeface="+mj-lt"/>
                <a:ea typeface="+mj-ea"/>
                <a:cs typeface="+mj-cs"/>
              </a:rPr>
              <a:t>Muchas gracias </a:t>
            </a:r>
            <a:br>
              <a:rPr lang="es-ES_tradnl" sz="5400" kern="1200" dirty="0">
                <a:latin typeface="+mj-lt"/>
                <a:ea typeface="+mj-ea"/>
                <a:cs typeface="+mj-cs"/>
              </a:rPr>
            </a:br>
            <a:r>
              <a:rPr lang="es-ES_tradnl" sz="5400" kern="1200" dirty="0">
                <a:latin typeface="+mj-lt"/>
                <a:ea typeface="+mj-ea"/>
                <a:cs typeface="+mj-cs"/>
              </a:rPr>
              <a:t>por su atención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Marcador de contenido 8">
            <a:extLst>
              <a:ext uri="{FF2B5EF4-FFF2-40B4-BE49-F238E27FC236}">
                <a16:creationId xmlns:a16="http://schemas.microsoft.com/office/drawing/2014/main" id="{482A73A6-01B4-A847-97C4-4639CBF176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77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832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296</Words>
  <Application>Microsoft Macintosh PowerPoint</Application>
  <PresentationFormat>Panorámica</PresentationFormat>
  <Paragraphs>57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Tw Cen MT</vt:lpstr>
      <vt:lpstr>Tema de Office</vt:lpstr>
      <vt:lpstr>¿Qué es la Ciencia de Datos?</vt:lpstr>
      <vt:lpstr>Breve historia de la Ciencia de Datos</vt:lpstr>
      <vt:lpstr>Presentación de PowerPoint</vt:lpstr>
      <vt:lpstr>Presentación de PowerPoint</vt:lpstr>
      <vt:lpstr>¿Qué es la Ciencia de Datos?</vt:lpstr>
      <vt:lpstr>¿Como se hace la Ciencia de Datos?</vt:lpstr>
      <vt:lpstr>¿Qué hace un científico de datos?</vt:lpstr>
      <vt:lpstr>Muchas gracias 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Maestría en  Ciencia de Datos</dc:title>
  <dc:creator>JULIO WAISSMAN VILANOVA</dc:creator>
  <cp:lastModifiedBy>JULIO WAISSMAN VILANOVA</cp:lastModifiedBy>
  <cp:revision>8</cp:revision>
  <dcterms:created xsi:type="dcterms:W3CDTF">2019-12-07T19:41:46Z</dcterms:created>
  <dcterms:modified xsi:type="dcterms:W3CDTF">2021-08-01T23:33:51Z</dcterms:modified>
</cp:coreProperties>
</file>